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3" r:id="rId4"/>
    <p:sldId id="260" r:id="rId5"/>
    <p:sldId id="264" r:id="rId6"/>
    <p:sldId id="259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4786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9673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3234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0430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7774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9017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4185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4312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3190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8619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7576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2750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4059978" y="1017686"/>
            <a:ext cx="4169622" cy="12366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ar-EG" sz="2000" kern="10" dirty="0">
                <a:solidFill>
                  <a:srgbClr val="800000"/>
                </a:solidFill>
                <a:cs typeface="PT Bold Heading"/>
              </a:rPr>
              <a:t> </a:t>
            </a:r>
          </a:p>
          <a:p>
            <a:pPr algn="ctr"/>
            <a:r>
              <a:rPr lang="ar-EG" sz="2000" kern="10" dirty="0">
                <a:solidFill>
                  <a:srgbClr val="800000"/>
                </a:solidFill>
                <a:cs typeface="PT Bold Heading"/>
              </a:rPr>
              <a:t>مقرر </a:t>
            </a:r>
            <a:r>
              <a:rPr lang="ar-EG" sz="2000" kern="10" dirty="0" smtClean="0">
                <a:solidFill>
                  <a:srgbClr val="800000"/>
                </a:solidFill>
                <a:cs typeface="PT Bold Heading"/>
              </a:rPr>
              <a:t>التقويم النفسي</a:t>
            </a:r>
            <a:endParaRPr lang="ar-EG" sz="2000" kern="10" dirty="0">
              <a:solidFill>
                <a:srgbClr val="800000"/>
              </a:solidFill>
              <a:cs typeface="PT Bold Heading"/>
            </a:endParaRPr>
          </a:p>
        </p:txBody>
      </p:sp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>
            <a:off x="4059978" y="2564904"/>
            <a:ext cx="3892550" cy="723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1200" dirty="0"/>
              <a:t>الدبلوم المهني شعبة </a:t>
            </a:r>
            <a:r>
              <a:rPr lang="ar-EG" sz="1200" dirty="0" smtClean="0"/>
              <a:t>إعداد اخصائي نفسي مدرسي</a:t>
            </a:r>
            <a:endParaRPr lang="ar-EG" sz="1200" kern="10" dirty="0">
              <a:solidFill>
                <a:srgbClr val="800000"/>
              </a:solidFill>
              <a:cs typeface="PT Bold Heading"/>
            </a:endParaRPr>
          </a:p>
        </p:txBody>
      </p:sp>
      <p:pic>
        <p:nvPicPr>
          <p:cNvPr id="9" name="Picture 8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220" y="714252"/>
            <a:ext cx="1847850" cy="98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foebenh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404664"/>
            <a:ext cx="1504262" cy="128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8566" y="1712410"/>
            <a:ext cx="1555233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200" kern="10" dirty="0">
                <a:solidFill>
                  <a:prstClr val="black"/>
                </a:solidFill>
                <a:cs typeface="PT Bold Heading"/>
              </a:rPr>
              <a:t>قسم علم النفس التربوي</a:t>
            </a:r>
          </a:p>
        </p:txBody>
      </p:sp>
      <p:sp>
        <p:nvSpPr>
          <p:cNvPr id="13" name="WordArt 6"/>
          <p:cNvSpPr>
            <a:spLocks noChangeArrowheads="1" noChangeShapeType="1" noTextEdit="1"/>
          </p:cNvSpPr>
          <p:nvPr/>
        </p:nvSpPr>
        <p:spPr bwMode="auto">
          <a:xfrm>
            <a:off x="4796758" y="3789040"/>
            <a:ext cx="2418990" cy="50312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400" kern="10" dirty="0">
                <a:solidFill>
                  <a:prstClr val="black"/>
                </a:solidFill>
                <a:cs typeface="PT Bold Heading"/>
              </a:rPr>
              <a:t>أ.د/ </a:t>
            </a:r>
            <a:r>
              <a:rPr lang="ar-EG" sz="400" kern="10" dirty="0" smtClean="0">
                <a:solidFill>
                  <a:prstClr val="black"/>
                </a:solidFill>
                <a:cs typeface="PT Bold Heading"/>
              </a:rPr>
              <a:t>كريمان عويضة</a:t>
            </a:r>
            <a:endParaRPr lang="ar-EG" sz="400" kern="10" dirty="0">
              <a:solidFill>
                <a:prstClr val="black"/>
              </a:solidFill>
              <a:cs typeface="PT Bold Heading"/>
            </a:endParaRPr>
          </a:p>
        </p:txBody>
      </p: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5256460" y="655736"/>
            <a:ext cx="1499586" cy="361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400" kern="10" dirty="0">
                <a:solidFill>
                  <a:srgbClr val="800000"/>
                </a:solidFill>
                <a:cs typeface="PT Bold Heading"/>
              </a:rPr>
              <a:t>المحاضرة </a:t>
            </a:r>
            <a:r>
              <a:rPr lang="ar-EG" sz="400" kern="10" dirty="0" smtClean="0">
                <a:solidFill>
                  <a:srgbClr val="800000"/>
                </a:solidFill>
                <a:cs typeface="PT Bold Heading"/>
              </a:rPr>
              <a:t>الأولى</a:t>
            </a:r>
            <a:endParaRPr lang="ar-EG" sz="400" kern="10" dirty="0">
              <a:solidFill>
                <a:srgbClr val="800000"/>
              </a:solidFill>
              <a:cs typeface="PT Bold Heading"/>
            </a:endParaRPr>
          </a:p>
        </p:txBody>
      </p:sp>
    </p:spTree>
    <p:extLst>
      <p:ext uri="{BB962C8B-B14F-4D97-AF65-F5344CB8AC3E}">
        <p14:creationId xmlns:p14="http://schemas.microsoft.com/office/powerpoint/2010/main" val="300886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/>
      <p:bldP spid="13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/>
          <a:lstStyle/>
          <a:p>
            <a:pPr algn="ctr"/>
            <a:r>
              <a:rPr lang="ar-EG" dirty="0" smtClean="0"/>
              <a:t>مواصفات الاختبار السيكولوجي الجيد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496" y="2060619"/>
            <a:ext cx="9092484" cy="411634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ar-EG" b="1" dirty="0" smtClean="0"/>
              <a:t>أولا: الصدق</a:t>
            </a:r>
            <a:r>
              <a:rPr lang="ar-EG" dirty="0"/>
              <a:t>: </a:t>
            </a:r>
            <a:endParaRPr lang="ar-EG" dirty="0" smtClean="0"/>
          </a:p>
          <a:p>
            <a:pPr marL="0" lvl="0" indent="0">
              <a:buNone/>
            </a:pPr>
            <a:r>
              <a:rPr lang="ar-EG" dirty="0" smtClean="0"/>
              <a:t>قدرة </a:t>
            </a:r>
            <a:r>
              <a:rPr lang="ar-EG" dirty="0"/>
              <a:t>الاختبار على قياس السمة التي اعد من أجل قياسها. ولها أنواع وهي:</a:t>
            </a:r>
            <a:endParaRPr lang="en-US" dirty="0"/>
          </a:p>
          <a:p>
            <a:pPr marL="0" lvl="0" indent="0">
              <a:buNone/>
            </a:pPr>
            <a:r>
              <a:rPr lang="ar-EG" b="1" dirty="0" smtClean="0"/>
              <a:t>1- الصدق </a:t>
            </a:r>
            <a:r>
              <a:rPr lang="ar-EG" b="1" dirty="0"/>
              <a:t>الظاهري (صدق السطح)</a:t>
            </a:r>
            <a:r>
              <a:rPr lang="ar-EG" dirty="0"/>
              <a:t>. </a:t>
            </a:r>
            <a:endParaRPr lang="ar-EG" dirty="0" smtClean="0"/>
          </a:p>
          <a:p>
            <a:pPr marL="0" lvl="0" indent="0">
              <a:buNone/>
            </a:pPr>
            <a:r>
              <a:rPr lang="ar-EG" dirty="0" smtClean="0"/>
              <a:t>ويمثل </a:t>
            </a:r>
            <a:r>
              <a:rPr lang="ar-EG" dirty="0"/>
              <a:t>المظهر العام أو الصورة الخارجية للاختبار، من حيث: نوع المفردات وكيفية صياغها، ومدى وضوح هذه المفردات.</a:t>
            </a:r>
            <a:endParaRPr lang="en-US" dirty="0"/>
          </a:p>
          <a:p>
            <a:r>
              <a:rPr lang="ar-EG" dirty="0"/>
              <a:t>ويعتبر أقل الأنواع أهمية واستخدام، ويعتمد على الشكل العام للاختبار ومدى ارتباطها بالظاهرة المقاسة.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22720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تابع: صدق الاختبار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ar-EG" b="1" dirty="0" smtClean="0"/>
              <a:t>2- صدق المحتوى (المضمون أو المنطقي)</a:t>
            </a:r>
            <a:r>
              <a:rPr lang="ar-EG" dirty="0" smtClean="0"/>
              <a:t>: </a:t>
            </a:r>
          </a:p>
          <a:p>
            <a:pPr marL="0" lvl="0" indent="0">
              <a:buNone/>
            </a:pPr>
            <a:r>
              <a:rPr lang="ar-EG" dirty="0" smtClean="0"/>
              <a:t>ويعتمد على فحص مضمون الاختبار فحصًا دقيقًا، فيعتبر الاختبار صادقًا إذا تمثلت تقسيماته وتفرعاته تمثيلا سليما، ويتبع الخطوات التالية لتحديد صدق المحتوى.</a:t>
            </a:r>
            <a:endParaRPr lang="en-US" dirty="0" smtClean="0"/>
          </a:p>
          <a:p>
            <a:pPr lvl="0"/>
            <a:r>
              <a:rPr lang="ar-EG" dirty="0" smtClean="0"/>
              <a:t>تحديد السمة أو الظاهرة قيد البحث تحديدا منطقيا بالتحليل الشامل. (تحديد أبعاد السمة ومفردات كل بعد).</a:t>
            </a:r>
            <a:endParaRPr lang="en-US" dirty="0" smtClean="0"/>
          </a:p>
          <a:p>
            <a:pPr lvl="0"/>
            <a:r>
              <a:rPr lang="ar-EG" dirty="0" smtClean="0"/>
              <a:t>التعرف على ابعاد السمة المقاسة وتحديد الوزن النسبي لكل بعد بالنسبة للاختبار ككل.</a:t>
            </a:r>
            <a:endParaRPr lang="en-US" dirty="0" smtClean="0"/>
          </a:p>
          <a:p>
            <a:pPr lvl="0"/>
            <a:r>
              <a:rPr lang="ar-EG" dirty="0" smtClean="0"/>
              <a:t>وضع مفردات الاختبار بما يتفق مع الابعاد التي استقر عليها.</a:t>
            </a:r>
            <a:endParaRPr lang="en-US" dirty="0" smtClean="0"/>
          </a:p>
          <a:p>
            <a:r>
              <a:rPr lang="ar-EG" dirty="0" smtClean="0"/>
              <a:t>وغالبا ما ينطبق صدق المحتوى مع الاختبارات التحصيلية واختبارات الكفاية.</a:t>
            </a:r>
            <a:endParaRPr lang="en-US" dirty="0" smtClean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46939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تابع: صدق الاختبار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948" y="2601531"/>
            <a:ext cx="9517489" cy="3575431"/>
          </a:xfrm>
        </p:spPr>
        <p:txBody>
          <a:bodyPr/>
          <a:lstStyle/>
          <a:p>
            <a:pPr marL="0" lvl="0" indent="0">
              <a:buNone/>
            </a:pPr>
            <a:r>
              <a:rPr lang="ar-EG" b="1" dirty="0" smtClean="0"/>
              <a:t>3- صدق </a:t>
            </a:r>
            <a:r>
              <a:rPr lang="ar-EG" b="1" dirty="0"/>
              <a:t>التكوين الفرضي:</a:t>
            </a:r>
            <a:r>
              <a:rPr lang="ar-EG" dirty="0"/>
              <a:t> </a:t>
            </a:r>
            <a:endParaRPr lang="ar-EG" dirty="0" smtClean="0"/>
          </a:p>
          <a:p>
            <a:pPr marL="0" lvl="0" indent="0">
              <a:buNone/>
            </a:pPr>
            <a:r>
              <a:rPr lang="ar-EG" dirty="0" smtClean="0"/>
              <a:t>ويقصد </a:t>
            </a:r>
            <a:r>
              <a:rPr lang="ar-EG" dirty="0"/>
              <a:t>به مدى قياس الاختبار لتكوين فرضي معين أو سمة معينة، ويتطلب معلومات أكثر عن الظاهرة موضوع القياس ونحصل عليها من مصادر مختلفة، ويمكن تقديره من خلال:</a:t>
            </a:r>
            <a:endParaRPr lang="en-US" dirty="0"/>
          </a:p>
          <a:p>
            <a:r>
              <a:rPr lang="ar-EG" dirty="0" smtClean="0"/>
              <a:t>الاتساق </a:t>
            </a:r>
            <a:r>
              <a:rPr lang="ar-EG" dirty="0"/>
              <a:t>الداخلي: من خلال إيجاد معامل بين نتيجة كل فقرة في الاختبار على حدة مع نتيجة الاختبار ككل</a:t>
            </a:r>
            <a:r>
              <a:rPr lang="ar-EG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6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تابع: صدق الاختبار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7741"/>
            <a:ext cx="10515600" cy="4129222"/>
          </a:xfrm>
        </p:spPr>
        <p:txBody>
          <a:bodyPr/>
          <a:lstStyle/>
          <a:p>
            <a:pPr marL="0" lvl="0" indent="0">
              <a:buNone/>
            </a:pPr>
            <a:r>
              <a:rPr lang="ar-EG" b="1" dirty="0" smtClean="0"/>
              <a:t>4- الصدق التجريبي (صدق المحك): </a:t>
            </a:r>
          </a:p>
          <a:p>
            <a:pPr marL="0" lvl="0" indent="0">
              <a:buNone/>
            </a:pPr>
            <a:r>
              <a:rPr lang="ar-EG" dirty="0" smtClean="0"/>
              <a:t>وهو أفضل أنواع الصدق وأكثرها شيوعًا.</a:t>
            </a:r>
            <a:endParaRPr lang="en-US" dirty="0" smtClean="0"/>
          </a:p>
          <a:p>
            <a:r>
              <a:rPr lang="ar-EG" dirty="0" smtClean="0"/>
              <a:t>- هو معيار نحكم به على الاختبار، وقد تكون مجموعة من الدرجات أو التقديرات أو المقاييس التي صمم الاختبار للتنبؤ بها أو الارتباط معها كمقياس لصدقها.</a:t>
            </a:r>
            <a:endParaRPr lang="en-US" dirty="0" smtClean="0"/>
          </a:p>
          <a:p>
            <a:r>
              <a:rPr lang="ar-EG" dirty="0" smtClean="0"/>
              <a:t>- يعتمد الصدق التجريبي على إيجاد معامل الارتباط بين الاختبار الجديد والمحك.</a:t>
            </a:r>
          </a:p>
          <a:p>
            <a:r>
              <a:rPr lang="ar-EG" b="1" dirty="0" smtClean="0"/>
              <a:t>المحك:</a:t>
            </a:r>
            <a:r>
              <a:rPr lang="ar-EG" dirty="0" smtClean="0"/>
              <a:t> هو مقياس موضوعي تم التحقق من صدقة وثباته، فيتم المقارنة بينه وبين المقياس الجديد من خلال حساب معاملات الارتباط بينهم، للتحقق من صدق الاختبار الجديد. </a:t>
            </a:r>
            <a:endParaRPr lang="en-US" dirty="0" smtClean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78342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تابع: </a:t>
            </a:r>
            <a:r>
              <a:rPr lang="ar-EG" dirty="0"/>
              <a:t>الصدق التجريبي (صدق المحك)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b="1" dirty="0" smtClean="0"/>
              <a:t>- أنواع الصدق التجريبي: </a:t>
            </a:r>
          </a:p>
          <a:p>
            <a:r>
              <a:rPr lang="ar-EG" dirty="0" smtClean="0"/>
              <a:t>يتحدد </a:t>
            </a:r>
            <a:r>
              <a:rPr lang="ar-EG" dirty="0"/>
              <a:t>نوع الاختبار في ضوء الفترة الزمنية بين الاختبار والمحك، والهدف من الاختبار هل هو يحدد الحالة الراهنة (صدق تلازمي)، التنبؤ بنتيجة معينة في المستقبل (صدق تنبؤي) إلى </a:t>
            </a:r>
            <a:r>
              <a:rPr lang="ar-EG" b="1" dirty="0"/>
              <a:t>  </a:t>
            </a:r>
            <a:r>
              <a:rPr lang="ar-EG" dirty="0" smtClean="0"/>
              <a:t>أ- </a:t>
            </a:r>
            <a:r>
              <a:rPr lang="ar-EG" dirty="0"/>
              <a:t>الصدق </a:t>
            </a:r>
            <a:r>
              <a:rPr lang="ar-EG" dirty="0" err="1"/>
              <a:t>التنبؤي</a:t>
            </a:r>
            <a:r>
              <a:rPr lang="ar-EG" dirty="0"/>
              <a:t>.       </a:t>
            </a:r>
            <a:r>
              <a:rPr lang="ar-EG" dirty="0" smtClean="0"/>
              <a:t>ب- </a:t>
            </a:r>
            <a:r>
              <a:rPr lang="ar-EG" dirty="0"/>
              <a:t>الصدق التلازمي.</a:t>
            </a:r>
            <a:endParaRPr lang="en-US" dirty="0"/>
          </a:p>
          <a:p>
            <a:pPr marL="0" indent="0">
              <a:buNone/>
            </a:pPr>
            <a:r>
              <a:rPr lang="ar-EG" b="1" dirty="0" smtClean="0"/>
              <a:t>أ- الصدق </a:t>
            </a:r>
            <a:r>
              <a:rPr lang="ar-EG" b="1" dirty="0" err="1"/>
              <a:t>التنبؤي</a:t>
            </a:r>
            <a:r>
              <a:rPr lang="ar-EG" b="1" dirty="0"/>
              <a:t>:</a:t>
            </a:r>
            <a:r>
              <a:rPr lang="ar-EG" dirty="0"/>
              <a:t> هو مؤشرا لنتيجة معينة في المستقبل، حيث يقوم على أساس المقارنة بين درجات الأفراد في الاختبار وبين درجاتهم على المحك (يدل على أدائهم في المستقبل).</a:t>
            </a:r>
            <a:endParaRPr lang="en-US" dirty="0"/>
          </a:p>
          <a:p>
            <a:r>
              <a:rPr lang="ar-EG" dirty="0" smtClean="0"/>
              <a:t> </a:t>
            </a:r>
            <a:r>
              <a:rPr lang="ar-EG" dirty="0"/>
              <a:t>حساب القيمة </a:t>
            </a:r>
            <a:r>
              <a:rPr lang="ar-EG" dirty="0" err="1"/>
              <a:t>التنبؤية</a:t>
            </a:r>
            <a:r>
              <a:rPr lang="ar-EG" dirty="0"/>
              <a:t> للاختبار: </a:t>
            </a:r>
            <a:r>
              <a:rPr lang="ar-EG" dirty="0" smtClean="0"/>
              <a:t>يعتمد </a:t>
            </a:r>
            <a:r>
              <a:rPr lang="ar-EG" dirty="0"/>
              <a:t>على أن السلوك له صفة الثبات النسبي في المواقف المستقبلية.</a:t>
            </a:r>
            <a:endParaRPr lang="en-US" dirty="0"/>
          </a:p>
          <a:p>
            <a:r>
              <a:rPr lang="ar-EG" dirty="0" smtClean="0"/>
              <a:t>التنبؤ </a:t>
            </a:r>
            <a:r>
              <a:rPr lang="ar-EG" dirty="0"/>
              <a:t>يحتاج إلى فترة بين تطبيق الاختبار ثم جمع المعلومات عن المحك (فترة تالية للاختبار).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70743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تابع: الصدق التجريبي (صدق المحك)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EG" dirty="0" smtClean="0"/>
              <a:t>ب- </a:t>
            </a:r>
            <a:r>
              <a:rPr lang="ar-EG" b="1" dirty="0" smtClean="0"/>
              <a:t>الصدق التلازمي</a:t>
            </a:r>
            <a:r>
              <a:rPr lang="ar-EG" dirty="0"/>
              <a:t>: </a:t>
            </a:r>
            <a:endParaRPr lang="ar-EG" dirty="0" smtClean="0"/>
          </a:p>
          <a:p>
            <a:pPr marL="0" indent="0">
              <a:buNone/>
            </a:pPr>
            <a:r>
              <a:rPr lang="ar-EG" dirty="0" smtClean="0"/>
              <a:t>ويتمثل </a:t>
            </a:r>
            <a:r>
              <a:rPr lang="ar-EG" dirty="0"/>
              <a:t>في العلاقة بين الاختبار </a:t>
            </a:r>
            <a:r>
              <a:rPr lang="ar-EG" dirty="0" err="1"/>
              <a:t>ومحكات</a:t>
            </a:r>
            <a:r>
              <a:rPr lang="ar-EG" dirty="0"/>
              <a:t> الأداء الراهنة (يقيس أداء الفرد في نفس الوقت أو قبل تطبيق الاختبار</a:t>
            </a:r>
            <a:r>
              <a:rPr lang="ar-EG" dirty="0" smtClean="0"/>
              <a:t>)</a:t>
            </a:r>
            <a:r>
              <a:rPr lang="ar-EG" b="1" dirty="0"/>
              <a:t> </a:t>
            </a:r>
            <a:endParaRPr lang="en-US" dirty="0"/>
          </a:p>
          <a:p>
            <a:r>
              <a:rPr lang="ar-EG" b="1" dirty="0"/>
              <a:t>شروط المحك الجيد:</a:t>
            </a:r>
            <a:endParaRPr lang="en-US" dirty="0"/>
          </a:p>
          <a:p>
            <a:pPr lvl="0"/>
            <a:r>
              <a:rPr lang="ar-EG" dirty="0"/>
              <a:t>أن يكون يقيس نفس السمة التي وضع الاختبار لقياسها.</a:t>
            </a:r>
            <a:endParaRPr lang="en-US" dirty="0"/>
          </a:p>
          <a:p>
            <a:pPr lvl="0"/>
            <a:r>
              <a:rPr lang="ar-EG" dirty="0"/>
              <a:t>أن يكون قادر على إعطاء كل فرد درجة عادلة.</a:t>
            </a:r>
            <a:endParaRPr lang="en-US" dirty="0"/>
          </a:p>
          <a:p>
            <a:pPr lvl="0"/>
            <a:r>
              <a:rPr lang="ar-EG" dirty="0"/>
              <a:t>أن يتوافر به خاصية الثبات والصدق والموضوعية.</a:t>
            </a:r>
            <a:endParaRPr lang="en-US" dirty="0"/>
          </a:p>
          <a:p>
            <a:r>
              <a:rPr lang="ar-EG" b="1" dirty="0"/>
              <a:t>عيوب الصدق المرتبط بالمحك: </a:t>
            </a:r>
            <a:endParaRPr lang="en-US" dirty="0"/>
          </a:p>
          <a:p>
            <a:pPr lvl="0"/>
            <a:r>
              <a:rPr lang="ar-EG" dirty="0"/>
              <a:t>انه يعتمد بصورة كلية على صدق المحك، فإذا كان المحك مشكوك في صدقة أو درجة صدقة ضعيفة اثرت على صدق المقياس.</a:t>
            </a:r>
            <a:endParaRPr lang="en-US" dirty="0"/>
          </a:p>
          <a:p>
            <a:pPr lvl="0"/>
            <a:r>
              <a:rPr lang="ar-EG" dirty="0"/>
              <a:t>صعوبة ضبط الميزان بالنسبة فيجاد الصدق.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068063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تابع: صدق الاختبار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ar-EG" b="1" dirty="0" smtClean="0"/>
              <a:t>5- الصدق </a:t>
            </a:r>
            <a:r>
              <a:rPr lang="ar-EG" b="1" dirty="0"/>
              <a:t>العاملي:</a:t>
            </a:r>
            <a:r>
              <a:rPr lang="ar-EG" dirty="0"/>
              <a:t> </a:t>
            </a:r>
            <a:endParaRPr lang="ar-EG" dirty="0" smtClean="0"/>
          </a:p>
          <a:p>
            <a:pPr marL="0" lvl="0" indent="0">
              <a:buNone/>
            </a:pPr>
            <a:r>
              <a:rPr lang="ar-EG" dirty="0" smtClean="0"/>
              <a:t>وهو </a:t>
            </a:r>
            <a:r>
              <a:rPr lang="ar-EG" dirty="0"/>
              <a:t>أكثر أنواع الصدق تطورًا وصعوبة، يعتمد على التحليل العاملي في قياس صدق الاختبار.</a:t>
            </a:r>
            <a:endParaRPr lang="en-US" dirty="0"/>
          </a:p>
          <a:p>
            <a:r>
              <a:rPr lang="ar-EG" b="1" dirty="0"/>
              <a:t>وهو: </a:t>
            </a:r>
            <a:r>
              <a:rPr lang="ar-EG" dirty="0"/>
              <a:t>مجموعة القدرات المسئولة عن الارتباط، كما ان القيم العددية لذلك الصدق هي: مدى </a:t>
            </a:r>
            <a:r>
              <a:rPr lang="ar-EG" dirty="0" err="1"/>
              <a:t>تشبعات</a:t>
            </a:r>
            <a:r>
              <a:rPr lang="ar-EG" dirty="0"/>
              <a:t> الاختبارات بتلك القدرات.</a:t>
            </a:r>
            <a:endParaRPr lang="en-US" dirty="0"/>
          </a:p>
          <a:p>
            <a:r>
              <a:rPr lang="ar-EG" b="1" dirty="0"/>
              <a:t>العوامل التي تؤثر في الصدق:</a:t>
            </a:r>
            <a:r>
              <a:rPr lang="ar-EG" dirty="0"/>
              <a:t> </a:t>
            </a:r>
            <a:endParaRPr lang="en-US" dirty="0"/>
          </a:p>
          <a:p>
            <a:pPr lvl="0"/>
            <a:r>
              <a:rPr lang="ar-EG" dirty="0"/>
              <a:t>طول الاختبار: يزداد الصدق بزيادة مكونات الاختبار سواء كانت أسئلة أو عبارات ....الخ.</a:t>
            </a:r>
            <a:endParaRPr lang="en-US" dirty="0"/>
          </a:p>
          <a:p>
            <a:pPr lvl="0"/>
            <a:r>
              <a:rPr lang="ar-EG" dirty="0"/>
              <a:t>ثبات الاختبار: يتأثر الصدق بثبات الاختبار لذلك فإن النهاية العظمى للصدق لا تزيد عن الجذر التربيعي لمعامل ثبات الاختبار.</a:t>
            </a:r>
            <a:endParaRPr lang="en-US" dirty="0"/>
          </a:p>
          <a:p>
            <a:pPr lvl="0"/>
            <a:r>
              <a:rPr lang="ar-EG" dirty="0"/>
              <a:t>ثبات المحك: يزيد الصدق تبعا لزيادة ثبات المحك، ويتأثر بالقيمة العددية للمحك.</a:t>
            </a:r>
            <a:endParaRPr lang="en-US" dirty="0"/>
          </a:p>
          <a:p>
            <a:pPr lvl="0"/>
            <a:r>
              <a:rPr lang="ar-EG" dirty="0"/>
              <a:t>التباين: يتأثر الصدق بتباين درجات الاختبار، فزيادة أو نقص الفروق الفردية تؤثر على الصدق.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59890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و أخيراً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EG" dirty="0" smtClean="0"/>
          </a:p>
          <a:p>
            <a:pPr algn="ctr">
              <a:buNone/>
            </a:pPr>
            <a:endParaRPr lang="ar-EG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3095604" y="2857496"/>
            <a:ext cx="556755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EG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ndalus" pitchFamily="18" charset="-78"/>
                <a:cs typeface="Andalus" pitchFamily="18" charset="-78"/>
              </a:rPr>
              <a:t>شكراً لكم </a:t>
            </a:r>
          </a:p>
          <a:p>
            <a:pPr algn="ctr"/>
            <a:r>
              <a:rPr lang="ar-EG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ndalus" pitchFamily="18" charset="-78"/>
                <a:cs typeface="Andalus" pitchFamily="18" charset="-78"/>
              </a:rPr>
              <a:t>مع خالص تحياتي وتقديري</a:t>
            </a:r>
            <a:endParaRPr lang="ar-EG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480035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610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Andalus</vt:lpstr>
      <vt:lpstr>Arial</vt:lpstr>
      <vt:lpstr>Calibri</vt:lpstr>
      <vt:lpstr>Calibri Light</vt:lpstr>
      <vt:lpstr>PT Bold Heading</vt:lpstr>
      <vt:lpstr>Times New Roman</vt:lpstr>
      <vt:lpstr>Office Theme</vt:lpstr>
      <vt:lpstr>PowerPoint Presentation</vt:lpstr>
      <vt:lpstr>مواصفات الاختبار السيكولوجي الجيد</vt:lpstr>
      <vt:lpstr>تابع: صدق الاختبار</vt:lpstr>
      <vt:lpstr>تابع: صدق الاختبار</vt:lpstr>
      <vt:lpstr>تابع: صدق الاختبار</vt:lpstr>
      <vt:lpstr>تابع: الصدق التجريبي (صدق المحك)</vt:lpstr>
      <vt:lpstr>تابع: الصدق التجريبي (صدق المحك)</vt:lpstr>
      <vt:lpstr>تابع: صدق الاختبار</vt:lpstr>
      <vt:lpstr>و أخيراً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التقويم النفسي</dc:title>
  <dc:creator>Rania.Salem</dc:creator>
  <cp:lastModifiedBy>Rania.Salem</cp:lastModifiedBy>
  <cp:revision>8</cp:revision>
  <dcterms:created xsi:type="dcterms:W3CDTF">2020-03-25T19:12:23Z</dcterms:created>
  <dcterms:modified xsi:type="dcterms:W3CDTF">2020-03-25T20:10:47Z</dcterms:modified>
</cp:coreProperties>
</file>